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7" r:id="rId11"/>
    <p:sldId id="269" r:id="rId12"/>
    <p:sldId id="276" r:id="rId13"/>
    <p:sldId id="277" r:id="rId14"/>
    <p:sldId id="286" r:id="rId15"/>
    <p:sldId id="287" r:id="rId16"/>
    <p:sldId id="279" r:id="rId17"/>
    <p:sldId id="288" r:id="rId18"/>
    <p:sldId id="281" r:id="rId19"/>
    <p:sldId id="278" r:id="rId20"/>
    <p:sldId id="290" r:id="rId21"/>
    <p:sldId id="292" r:id="rId22"/>
    <p:sldId id="294" r:id="rId23"/>
    <p:sldId id="293" r:id="rId24"/>
    <p:sldId id="266" r:id="rId25"/>
    <p:sldId id="27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8057746-B80F-440A-9556-707B916A286E}">
          <p14:sldIdLst>
            <p14:sldId id="256"/>
            <p14:sldId id="257"/>
            <p14:sldId id="258"/>
            <p14:sldId id="259"/>
            <p14:sldId id="268"/>
            <p14:sldId id="260"/>
            <p14:sldId id="261"/>
            <p14:sldId id="262"/>
            <p14:sldId id="265"/>
            <p14:sldId id="267"/>
            <p14:sldId id="269"/>
            <p14:sldId id="276"/>
            <p14:sldId id="277"/>
            <p14:sldId id="286"/>
            <p14:sldId id="287"/>
            <p14:sldId id="279"/>
            <p14:sldId id="288"/>
            <p14:sldId id="281"/>
            <p14:sldId id="278"/>
            <p14:sldId id="290"/>
            <p14:sldId id="292"/>
            <p14:sldId id="294"/>
            <p14:sldId id="293"/>
            <p14:sldId id="26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>
        <p:scale>
          <a:sx n="49" d="100"/>
          <a:sy n="49" d="100"/>
        </p:scale>
        <p:origin x="-10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E20D-1CC4-4BC1-81E5-3FD07233ACE4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633B5-A63C-4C02-8E3D-C7B5E2BB77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518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FD10E-88DB-4779-B5EA-B9271064D64F}" type="datetimeFigureOut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B3CAC-134F-4F53-99B3-F723909CD1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38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17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69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FF9B-F157-48F4-9D02-6F0B27FDDC37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104-BCFF-473A-89E3-A52DC8229DD4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12D3-45EA-4952-BD7D-0E9AE641BAF5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F9C3-D005-4A76-9050-E92D2FF931FA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6045-76CB-4C80-A1B8-0A5214F74E1C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3B1B-457A-4A56-B319-BB4364E8F4B9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284-B937-4C65-8A83-348407D6AEBC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5B76-50D8-40F7-8444-E55725D16D59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FE26-BC39-4847-84A8-50B032B2F62A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7F5D-505C-4421-BEEC-82131AE94E30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8201-7B44-4B90-9545-472ACD00CE0B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19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6">
                <a:lumMod val="60000"/>
                <a:lumOff val="40000"/>
              </a:schemeClr>
            </a:gs>
            <a:gs pos="49000">
              <a:schemeClr val="accent5">
                <a:lumMod val="40000"/>
                <a:lumOff val="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B206-CAA0-4EB7-845A-D997A95BEAA9}" type="datetime1">
              <a:rPr lang="es-ES" smtClean="0"/>
              <a:pPr/>
              <a:t>14/10/2015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19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0.jpe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dan.org/es/en-los-medios" TargetMode="External"/><Relationship Id="rId5" Type="http://schemas.openxmlformats.org/officeDocument/2006/relationships/hyperlink" Target="http://goo.gl/YIB4v2" TargetMode="External"/><Relationship Id="rId4" Type="http://schemas.openxmlformats.org/officeDocument/2006/relationships/hyperlink" Target="http://goo.gl/gp67D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344816" cy="1059993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2400" b="1" dirty="0" smtClean="0"/>
              <a:t>PROYECTO DE APOYO NUTRICIONAL EN EL COLEGIO DE MAWENI, EN LA ISLA DE MANDA (DISTRITO DE LAMU, KENIA)</a:t>
            </a:r>
            <a:endParaRPr lang="es-ES" sz="24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7" name="Picture 3" descr="F:\firma mail\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6" y="2204864"/>
            <a:ext cx="464667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181" y="2204864"/>
            <a:ext cx="429781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8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olly\Desktop\Fotos Anidan\Microcredits\5 Junio 2014\IMG_8995 - cop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337" y="1124744"/>
            <a:ext cx="33843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880017" y="506162"/>
            <a:ext cx="2880320" cy="1237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382794" y="663079"/>
            <a:ext cx="1874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PROYECTO DE MICROCRÉDITOS PARA MUJERES</a:t>
            </a:r>
          </a:p>
        </p:txBody>
      </p:sp>
      <p:pic>
        <p:nvPicPr>
          <p:cNvPr id="3074" name="Picture 2" descr="C:\Users\Holly\Desktop\Fotos Anidan\Microcredits\5 Junio 2014\IMG_9009 - cop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1473"/>
            <a:ext cx="57603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323528" y="980728"/>
            <a:ext cx="2556640" cy="131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 mujeres emprendedoras a abrir sus propios negocios  </a:t>
            </a:r>
          </a:p>
        </p:txBody>
      </p:sp>
      <p:sp>
        <p:nvSpPr>
          <p:cNvPr id="9" name="8 Elipse"/>
          <p:cNvSpPr/>
          <p:nvPr/>
        </p:nvSpPr>
        <p:spPr>
          <a:xfrm>
            <a:off x="3565371" y="2132856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Otorgados ya a 162 grupos de 5 mujeres cada uno. Supone una ayuda de 810 créditos a mujeres en situación de pobreza extrema 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10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9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6192688" cy="864096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+mn-lt"/>
                <a:ea typeface="+mn-ea"/>
                <a:cs typeface="+mn-cs"/>
              </a:rPr>
              <a:t> II. COLABORADORES DE ANIDAN</a:t>
            </a:r>
            <a:endParaRPr lang="es-E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6" name="Picture 3" descr="F:\firma mail\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788324" y="1196752"/>
            <a:ext cx="7277048" cy="4849425"/>
            <a:chOff x="755576" y="1471741"/>
            <a:chExt cx="7545340" cy="4966956"/>
          </a:xfrm>
        </p:grpSpPr>
        <p:sp>
          <p:nvSpPr>
            <p:cNvPr id="19" name="18 CuadroTexto"/>
            <p:cNvSpPr txBox="1"/>
            <p:nvPr/>
          </p:nvSpPr>
          <p:spPr>
            <a:xfrm>
              <a:off x="755576" y="2188549"/>
              <a:ext cx="1944216" cy="1477328"/>
            </a:xfrm>
            <a:prstGeom prst="rect">
              <a:avLst/>
            </a:prstGeom>
            <a:solidFill>
              <a:sysClr val="window" lastClr="FFFFFF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Asociazione di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voluntariato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Anidan 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Italia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(Organización colaboradora)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486634" y="1471741"/>
              <a:ext cx="1782226" cy="1733797"/>
            </a:xfrm>
            <a:prstGeom prst="rect">
              <a:avLst/>
            </a:prstGeom>
            <a:solidFill>
              <a:sysClr val="window" lastClr="FFFFFF"/>
            </a:solidFill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Anidan </a:t>
              </a: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ayuda a niños de África ONGD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(Asociación de interés público colaboradora)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186114" y="2615886"/>
              <a:ext cx="2114802" cy="1292662"/>
            </a:xfrm>
            <a:prstGeom prst="rect">
              <a:avLst/>
            </a:prstGeom>
            <a:solidFill>
              <a:sysClr val="window" lastClr="FFFFFF"/>
            </a:solidFill>
            <a:ln w="508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Fundación Pablo </a:t>
              </a:r>
              <a:r>
                <a:rPr kumimoji="0" lang="es-E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Horstman</a:t>
              </a:r>
              <a:endPara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(Entidad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colaboradora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proyecto/hospital)</a:t>
              </a:r>
              <a:endParaRPr kumimoji="0" lang="es-ES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3118452" y="4062433"/>
              <a:ext cx="2518590" cy="2376264"/>
              <a:chOff x="3118452" y="4062433"/>
              <a:chExt cx="2518590" cy="2376264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3118452" y="4062433"/>
                <a:ext cx="2518590" cy="2376264"/>
              </a:xfrm>
              <a:prstGeom prst="ellipse">
                <a:avLst/>
              </a:prstGeom>
              <a:solidFill>
                <a:sysClr val="window" lastClr="FFFFFF"/>
              </a:solidFill>
              <a:ln w="508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3486634" y="4625361"/>
                <a:ext cx="1782226" cy="1292662"/>
              </a:xfrm>
              <a:prstGeom prst="rect">
                <a:avLst/>
              </a:prstGeom>
              <a:solidFill>
                <a:sysClr val="window" lastClr="FFFFFF"/>
              </a:solidFill>
              <a:ln w="50800">
                <a:solidFill>
                  <a:sysClr val="window" lastClr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Anidan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es-E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Kenya ONG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(contraparte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ejecutora del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proyecto)</a:t>
                </a:r>
              </a:p>
            </p:txBody>
          </p:sp>
        </p:grpSp>
        <p:cxnSp>
          <p:nvCxnSpPr>
            <p:cNvPr id="23" name="22 Conector recto de flecha"/>
            <p:cNvCxnSpPr>
              <a:stCxn id="19" idx="2"/>
            </p:cNvCxnSpPr>
            <p:nvPr/>
          </p:nvCxnSpPr>
          <p:spPr>
            <a:xfrm>
              <a:off x="1727684" y="3665877"/>
              <a:ext cx="1390768" cy="1203283"/>
            </a:xfrm>
            <a:prstGeom prst="straightConnector1">
              <a:avLst/>
            </a:prstGeom>
            <a:noFill/>
            <a:ln w="50800" cap="flat" cmpd="sng" algn="ctr">
              <a:solidFill>
                <a:srgbClr val="D34817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23 Conector recto de flecha"/>
            <p:cNvCxnSpPr/>
            <p:nvPr/>
          </p:nvCxnSpPr>
          <p:spPr>
            <a:xfrm>
              <a:off x="4377747" y="3164512"/>
              <a:ext cx="0" cy="897921"/>
            </a:xfrm>
            <a:prstGeom prst="straightConnector1">
              <a:avLst/>
            </a:prstGeom>
            <a:noFill/>
            <a:ln w="50800" cap="flat" cmpd="sng" algn="ctr">
              <a:solidFill>
                <a:srgbClr val="D34817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5" name="24 Conector recto de flecha"/>
            <p:cNvCxnSpPr/>
            <p:nvPr/>
          </p:nvCxnSpPr>
          <p:spPr>
            <a:xfrm flipH="1">
              <a:off x="5638596" y="3916984"/>
              <a:ext cx="1604919" cy="1370926"/>
            </a:xfrm>
            <a:prstGeom prst="straightConnector1">
              <a:avLst/>
            </a:prstGeom>
            <a:noFill/>
            <a:ln w="50800" cap="flat" cmpd="sng" algn="ctr">
              <a:solidFill>
                <a:srgbClr val="D34817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17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90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G:\Anidan\526858_4631669408999_227899260_n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8672" cy="3424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03648" y="494116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Manda </a:t>
            </a:r>
            <a:r>
              <a:rPr lang="es-ES" sz="2000" dirty="0" err="1"/>
              <a:t>Maweni</a:t>
            </a:r>
            <a:r>
              <a:rPr lang="es-ES" sz="2000" dirty="0"/>
              <a:t> es el poblado por excelencia de </a:t>
            </a:r>
            <a:r>
              <a:rPr lang="es-ES" sz="2000" dirty="0" smtClean="0"/>
              <a:t>Manda. Nada </a:t>
            </a:r>
            <a:r>
              <a:rPr lang="es-ES" sz="2000" dirty="0"/>
              <a:t>tiene que ver con  la zona turística de Manda sur, colindante con </a:t>
            </a:r>
            <a:r>
              <a:rPr lang="es-ES" sz="2000" dirty="0" err="1" smtClean="0"/>
              <a:t>Shela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1403648" y="533870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III: </a:t>
            </a:r>
            <a:r>
              <a:rPr lang="es-ES" sz="2400" b="1" dirty="0" smtClean="0"/>
              <a:t>CARACTERÍSTICAS DE MANDA MAWENI</a:t>
            </a:r>
            <a:endParaRPr lang="es-ES" sz="2400" b="1" dirty="0"/>
          </a:p>
        </p:txBody>
      </p:sp>
      <p:pic>
        <p:nvPicPr>
          <p:cNvPr id="7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63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" name="Imagem 3" descr="G:\Anidan\Fotografías\cantera de manda\+IMG_75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7367"/>
            <a:ext cx="4471061" cy="28321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4494194" y="2564904"/>
            <a:ext cx="4493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pueblo de </a:t>
            </a:r>
            <a:r>
              <a:rPr lang="es-ES" dirty="0" err="1" smtClean="0"/>
              <a:t>Maweni</a:t>
            </a:r>
            <a:r>
              <a:rPr lang="es-ES" dirty="0" smtClean="0"/>
              <a:t> </a:t>
            </a:r>
            <a:r>
              <a:rPr lang="es-ES" dirty="0"/>
              <a:t>está formado por chozas fabricadas en </a:t>
            </a:r>
            <a:r>
              <a:rPr lang="es-ES" dirty="0" smtClean="0"/>
              <a:t>adobe.</a:t>
            </a:r>
            <a:r>
              <a:rPr lang="es-E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subsistencia del </a:t>
            </a:r>
            <a:r>
              <a:rPr lang="es-ES" dirty="0" smtClean="0"/>
              <a:t>poblado se </a:t>
            </a:r>
            <a:r>
              <a:rPr lang="es-ES" dirty="0"/>
              <a:t>basa en el yacimiento de </a:t>
            </a:r>
            <a:r>
              <a:rPr lang="es-ES" dirty="0" smtClean="0"/>
              <a:t>la piedra de coral, utilizada para la construcción de edificios.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6659" y="1087576"/>
            <a:ext cx="821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Actualmente </a:t>
            </a:r>
            <a:r>
              <a:rPr lang="es-ES" dirty="0" err="1" smtClean="0"/>
              <a:t>Maweni</a:t>
            </a:r>
            <a:r>
              <a:rPr lang="es-ES" dirty="0" smtClean="0"/>
              <a:t> cuenta con una población de 400 habitantes aproximadamente, </a:t>
            </a:r>
            <a:r>
              <a:rPr lang="es-ES" dirty="0"/>
              <a:t>en la que </a:t>
            </a:r>
            <a:r>
              <a:rPr lang="es-ES" dirty="0" smtClean="0"/>
              <a:t>conviven </a:t>
            </a:r>
            <a:r>
              <a:rPr lang="es-ES" dirty="0"/>
              <a:t>16 tribus diferentes, predominantemente la </a:t>
            </a:r>
            <a:r>
              <a:rPr lang="es-ES" dirty="0" err="1"/>
              <a:t>Luo</a:t>
            </a:r>
            <a:r>
              <a:rPr lang="es-ES" dirty="0"/>
              <a:t>. </a:t>
            </a:r>
            <a:r>
              <a:rPr lang="es-ES" dirty="0" smtClean="0"/>
              <a:t>La población lleva viviendo en el pueblo desde hace 50 años cuando llegaron de Somalia.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27979" y="33153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CARACTERÍSTICAS GENERALES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6659" y="5445224"/>
            <a:ext cx="4519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acceso al agua es insuficiente y tiene una calidad baja. </a:t>
            </a:r>
          </a:p>
          <a:p>
            <a:endParaRPr lang="es-ES" b="1" dirty="0"/>
          </a:p>
        </p:txBody>
      </p:sp>
      <p:pic>
        <p:nvPicPr>
          <p:cNvPr id="14" name="Imagem 52" descr="G:\Anidan\Fotografías\cantera de manda\redimensionado\+IMG_75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327745"/>
            <a:ext cx="4427984" cy="253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1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547664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INSTALACIONES DEL COLEGIO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43518" y="1124744"/>
            <a:ext cx="8190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En </a:t>
            </a:r>
            <a:r>
              <a:rPr lang="es-ES" dirty="0"/>
              <a:t>cuanto a las instalaciones del colegio, recibieron una ayuda de la </a:t>
            </a:r>
            <a:r>
              <a:rPr lang="es-ES" i="1" dirty="0" err="1"/>
              <a:t>Community</a:t>
            </a:r>
            <a:r>
              <a:rPr lang="es-ES" i="1" dirty="0"/>
              <a:t> </a:t>
            </a:r>
            <a:r>
              <a:rPr lang="es-ES" i="1" dirty="0" err="1"/>
              <a:t>Development</a:t>
            </a:r>
            <a:r>
              <a:rPr lang="es-ES" i="1" dirty="0"/>
              <a:t> </a:t>
            </a:r>
            <a:r>
              <a:rPr lang="es-ES" i="1" dirty="0" err="1"/>
              <a:t>Foundation</a:t>
            </a:r>
            <a:r>
              <a:rPr lang="es-ES" i="1" dirty="0"/>
              <a:t> </a:t>
            </a:r>
            <a:r>
              <a:rPr lang="es-ES" dirty="0"/>
              <a:t>del gobierno keniano, en la que edificaron dos aulas, pero sin finalizar las instalaciones.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Por </a:t>
            </a:r>
            <a:r>
              <a:rPr lang="es-ES" dirty="0"/>
              <a:t>ello, los pupitres, armarios, puertas y ventanas fueron instaladas finalmente por la fundación “The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”.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5068" y="2879070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falta de agua potable es uno de los principales problemas que tiene el colegio de </a:t>
            </a:r>
            <a:r>
              <a:rPr lang="es-ES" dirty="0" err="1" smtClean="0"/>
              <a:t>Maweni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Gracias </a:t>
            </a:r>
            <a:r>
              <a:rPr lang="es-ES" dirty="0"/>
              <a:t>a un particular del pueblo de </a:t>
            </a:r>
            <a:r>
              <a:rPr lang="es-ES" dirty="0" err="1"/>
              <a:t>Shela</a:t>
            </a:r>
            <a:r>
              <a:rPr lang="es-ES" dirty="0"/>
              <a:t>, reciben un depósito de </a:t>
            </a:r>
            <a:r>
              <a:rPr lang="es-ES" dirty="0" smtClean="0"/>
              <a:t>agua.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Sin </a:t>
            </a:r>
            <a:r>
              <a:rPr lang="es-ES" dirty="0"/>
              <a:t>embargo, actualmente se encuentra no sólo en malas condiciones, sino que su capacidad es insuficiente para abastecer a todo el  </a:t>
            </a:r>
            <a:r>
              <a:rPr lang="es-ES" dirty="0" smtClean="0"/>
              <a:t>colegio. </a:t>
            </a:r>
            <a:endParaRPr lang="es-ES" dirty="0"/>
          </a:p>
        </p:txBody>
      </p:sp>
      <p:pic>
        <p:nvPicPr>
          <p:cNvPr id="9218" name="Picture 2" descr="C:\Users\Holly\Desktop\Fotos Anidan\Manda Maweni\IMG_2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846" y="3023086"/>
            <a:ext cx="4605314" cy="30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95736" y="37504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ABSENTISMO ESCOLAR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779912" y="1536995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trayecto que deben realizar los niños de </a:t>
            </a:r>
            <a:r>
              <a:rPr lang="es-ES" dirty="0" err="1" smtClean="0"/>
              <a:t>Maweni</a:t>
            </a:r>
            <a:r>
              <a:rPr lang="es-ES" dirty="0" smtClean="0"/>
              <a:t> para llegar a la escuela más alejada, que da cursos a partir de tercero de primaria, es de 11 km a pie cada día. </a:t>
            </a:r>
          </a:p>
          <a:p>
            <a:pPr algn="just"/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Debido a la falta de espacio en el colegio del pueblo, los niños a partir de ese curso, deben recorrer esa distancia.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Esta es una de las causas, junto </a:t>
            </a:r>
            <a:r>
              <a:rPr lang="es-ES" dirty="0"/>
              <a:t>a la problemática social del poblado (desestructuración familiar, pobreza y prostitución) son las principales razones de absentismo escolar, que hacen mella y agudizan la falta de educación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Imagem 20" descr="G:\Anidan\Fotografías\cantera de manda\+IMG_75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59471"/>
            <a:ext cx="3384376" cy="440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1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11560" y="1124744"/>
            <a:ext cx="7806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Diana es la única profesora contratada por el gobierno, que niega la contratación de más personal. Debido a esto, es necesario que asistan más estudiantes a cada clase.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Son 82 niños y niñas los que acuden regularmente a esta clase. Sin embargo, las clases de primaria – primero y segundo- son impartidas al mismo tiempo y en el mismo aula, pues sólo existen dos aulas en el colegio.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50068" y="4965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PROFESORADO</a:t>
            </a:r>
            <a:endParaRPr lang="es-ES" sz="2400" b="1" dirty="0"/>
          </a:p>
        </p:txBody>
      </p:sp>
      <p:pic>
        <p:nvPicPr>
          <p:cNvPr id="8" name="Imagem 61" descr="G:\Anidan\Fotografías\cantera de manda\redimensionado\+IMG_7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07" y="3156069"/>
            <a:ext cx="5241057" cy="329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59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862497" y="3724787"/>
            <a:ext cx="39938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En este colegio, todos los estudiantes de pre-escolar y los dos primeros años de educación primaria atienden a sus clases en la mismo aula.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pizarra se divide con tiza en tres partes, una para cada nivel, así la profesora puede explicar el temario de tres clases.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12474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Debido a la escasez de profesores, los vecinos de </a:t>
            </a:r>
            <a:r>
              <a:rPr lang="es-ES" dirty="0" err="1" smtClean="0"/>
              <a:t>Maweni</a:t>
            </a:r>
            <a:r>
              <a:rPr lang="es-ES" dirty="0" smtClean="0"/>
              <a:t> tuvieron que contratar a una profesora extra y pagar un salario de 4000 </a:t>
            </a:r>
            <a:r>
              <a:rPr lang="es-ES" dirty="0" err="1" smtClean="0"/>
              <a:t>shilling</a:t>
            </a:r>
            <a:r>
              <a:rPr lang="es-ES" dirty="0" smtClean="0"/>
              <a:t> kenianos (36 Euro). Esta cantidad fue recolectada de entre todos los vecinos en </a:t>
            </a:r>
            <a:r>
              <a:rPr lang="es-ES" dirty="0"/>
              <a:t>un gesto </a:t>
            </a:r>
            <a:r>
              <a:rPr lang="es-ES" dirty="0" smtClean="0"/>
              <a:t>que, lejos </a:t>
            </a:r>
            <a:r>
              <a:rPr lang="es-ES" dirty="0"/>
              <a:t>de ser caritativo, </a:t>
            </a:r>
            <a:r>
              <a:rPr lang="es-ES" dirty="0" smtClean="0"/>
              <a:t>es necesario. Sin embargo, este pago era bastante irregular por la falta de fondos en cada hogar.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Hoy en día, Anidan </a:t>
            </a:r>
            <a:r>
              <a:rPr lang="es-ES" dirty="0" err="1" smtClean="0"/>
              <a:t>Kenya</a:t>
            </a:r>
            <a:r>
              <a:rPr lang="es-ES" dirty="0" smtClean="0"/>
              <a:t> está a cargo del salario de esta profesora.</a:t>
            </a:r>
          </a:p>
          <a:p>
            <a:pPr algn="just"/>
            <a:r>
              <a:rPr lang="es-ES" dirty="0" smtClean="0"/>
              <a:t>Además, su evaluación está siendo dirigida por un psicólogo, parte del personal cooperante de la ONG.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50068" y="4965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PROFESORADO </a:t>
            </a:r>
            <a:endParaRPr lang="es-ES" sz="2400" b="1" dirty="0"/>
          </a:p>
        </p:txBody>
      </p:sp>
      <p:pic>
        <p:nvPicPr>
          <p:cNvPr id="1026" name="Picture 2" descr="C:\Users\Holly\Desktop\Fotos Anidan\Manda Maweni\IMG_2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16" y="3710067"/>
            <a:ext cx="4288216" cy="28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21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707" y="2435570"/>
            <a:ext cx="2462385" cy="41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06792" y="1238528"/>
            <a:ext cx="7611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Respecto al material escolar, cuentan únicamente con un </a:t>
            </a:r>
            <a:r>
              <a:rPr lang="es-ES" dirty="0"/>
              <a:t>ejemplar por cada asignatura, a excepción de </a:t>
            </a:r>
            <a:r>
              <a:rPr lang="es-ES" i="1" dirty="0" err="1"/>
              <a:t>science</a:t>
            </a:r>
            <a:r>
              <a:rPr lang="es-ES" dirty="0"/>
              <a:t>, que no </a:t>
            </a:r>
            <a:r>
              <a:rPr lang="es-ES" dirty="0" smtClean="0"/>
              <a:t>disponen de ninguno. </a:t>
            </a:r>
            <a:r>
              <a:rPr lang="es-ES" dirty="0"/>
              <a:t>Así </a:t>
            </a:r>
            <a:r>
              <a:rPr lang="es-ES" dirty="0" smtClean="0"/>
              <a:t>pues la profesora tiene que prepararse la clase mentalmente. </a:t>
            </a:r>
          </a:p>
          <a:p>
            <a:pPr algn="just"/>
            <a:r>
              <a:rPr lang="es-ES" dirty="0" smtClean="0"/>
              <a:t>Se </a:t>
            </a:r>
            <a:r>
              <a:rPr lang="es-ES" dirty="0"/>
              <a:t>necesitarían al menos cinco ejemplares por cada </a:t>
            </a:r>
            <a:r>
              <a:rPr lang="es-ES" dirty="0" smtClean="0"/>
              <a:t>clase</a:t>
            </a:r>
            <a:r>
              <a:rPr lang="es-ES" dirty="0"/>
              <a:t>.</a:t>
            </a: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6619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MATERIAL ESCOLAR</a:t>
            </a:r>
            <a:endParaRPr lang="es-ES" sz="2400" b="1" dirty="0"/>
          </a:p>
        </p:txBody>
      </p:sp>
      <p:pic>
        <p:nvPicPr>
          <p:cNvPr id="7" name="Imagem 14" descr="G:\Anidan\Fotografías\cantera de manda\redimensionado\+IMG_74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9" y="3356992"/>
            <a:ext cx="3174476" cy="266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76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11560" y="109739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En la actualidad, respecto al ratio por habitante, </a:t>
            </a:r>
            <a:r>
              <a:rPr lang="es-ES" dirty="0" err="1" smtClean="0"/>
              <a:t>Maweni</a:t>
            </a:r>
            <a:r>
              <a:rPr lang="es-ES" dirty="0" smtClean="0"/>
              <a:t> es el área con la tasa más alta de VIH por habitante, no sólo del distrito de </a:t>
            </a:r>
            <a:r>
              <a:rPr lang="es-ES" dirty="0" err="1" smtClean="0"/>
              <a:t>Lamu</a:t>
            </a:r>
            <a:r>
              <a:rPr lang="es-ES" dirty="0" smtClean="0"/>
              <a:t>, sino también de Kenia.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Los datos oficiales hablan de un </a:t>
            </a:r>
            <a:r>
              <a:rPr lang="es-ES" dirty="0"/>
              <a:t>30% del total, aunque la realidad nos dice que un 60% del total de la población es portador de </a:t>
            </a:r>
            <a:r>
              <a:rPr lang="es-ES" dirty="0" smtClean="0"/>
              <a:t>VIH.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Hasta 1997 las mujeres tenían prohibido vivir en </a:t>
            </a:r>
            <a:r>
              <a:rPr lang="es-ES" dirty="0" err="1" smtClean="0"/>
              <a:t>Maweni</a:t>
            </a:r>
            <a:r>
              <a:rPr lang="es-ES" dirty="0"/>
              <a:t>. A partir de esa fecha, comenzaron a vivir en el poblado, en el que paulatinamente se fue instaurando el </a:t>
            </a:r>
            <a:r>
              <a:rPr lang="es-ES" dirty="0" smtClean="0"/>
              <a:t>VIH.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55776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SITUACIÓN VIH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5724128" y="4068775"/>
            <a:ext cx="2808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Anidan y el Hospital Pediátrico Pablo </a:t>
            </a:r>
            <a:r>
              <a:rPr lang="es-ES" dirty="0" err="1" smtClean="0"/>
              <a:t>Horstmann</a:t>
            </a:r>
            <a:r>
              <a:rPr lang="es-ES" dirty="0" smtClean="0"/>
              <a:t> realiza visitas médicas de atención sanitaria durante campañas de VIH. </a:t>
            </a:r>
          </a:p>
        </p:txBody>
      </p:sp>
      <p:pic>
        <p:nvPicPr>
          <p:cNvPr id="5122" name="Picture 2" descr="C:\Users\Holly\Desktop\Fotos Anidan\Manda Maweni\IMG_28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694618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1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4248472" cy="675506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CONTENIDO </a:t>
            </a:r>
            <a:endParaRPr lang="es-ES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632848" cy="5184576"/>
          </a:xfrm>
        </p:spPr>
        <p:txBody>
          <a:bodyPr>
            <a:normAutofit/>
          </a:bodyPr>
          <a:lstStyle/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I. QUE ES LA ONG ANIDAN KENYA </a:t>
            </a:r>
            <a:r>
              <a:rPr lang="es-ES" sz="2200" dirty="0" smtClean="0">
                <a:solidFill>
                  <a:schemeClr val="tx1"/>
                </a:solidFill>
              </a:rPr>
              <a:t>(Páginas 3- 10)</a:t>
            </a:r>
            <a:endParaRPr lang="es-ES" sz="2200" dirty="0">
              <a:solidFill>
                <a:schemeClr val="tx1"/>
              </a:solidFill>
            </a:endParaRPr>
          </a:p>
          <a:p>
            <a:pPr algn="just"/>
            <a:endParaRPr lang="es-ES" sz="2200" dirty="0" smtClean="0">
              <a:solidFill>
                <a:schemeClr val="tx1"/>
              </a:solidFill>
            </a:endParaRPr>
          </a:p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II: COLABORADORES DE ANIDAN </a:t>
            </a:r>
            <a:r>
              <a:rPr lang="es-ES" sz="2200" dirty="0" smtClean="0">
                <a:solidFill>
                  <a:schemeClr val="tx1"/>
                </a:solidFill>
              </a:rPr>
              <a:t>(Página 11)</a:t>
            </a:r>
            <a:endParaRPr lang="es-ES" sz="2200" dirty="0">
              <a:solidFill>
                <a:schemeClr val="tx1"/>
              </a:solidFill>
            </a:endParaRPr>
          </a:p>
          <a:p>
            <a:pPr algn="just"/>
            <a:endParaRPr lang="es-ES" sz="2200" dirty="0" smtClean="0">
              <a:solidFill>
                <a:schemeClr val="tx1"/>
              </a:solidFill>
            </a:endParaRPr>
          </a:p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III: CARACTERÍSTICAS DE MANDA MAWENI </a:t>
            </a:r>
            <a:r>
              <a:rPr lang="es-ES" sz="2200" dirty="0" smtClean="0">
                <a:solidFill>
                  <a:schemeClr val="tx1"/>
                </a:solidFill>
              </a:rPr>
              <a:t>(Páginas 12- 19)</a:t>
            </a:r>
          </a:p>
          <a:p>
            <a:pPr algn="just"/>
            <a:endParaRPr lang="es-ES" sz="2200" dirty="0" smtClean="0">
              <a:solidFill>
                <a:schemeClr val="tx1"/>
              </a:solidFill>
            </a:endParaRPr>
          </a:p>
          <a:p>
            <a:pPr algn="just"/>
            <a:r>
              <a:rPr lang="en-US" sz="2200" b="1" dirty="0">
                <a:solidFill>
                  <a:schemeClr val="tx1"/>
                </a:solidFill>
              </a:rPr>
              <a:t>IV. </a:t>
            </a:r>
            <a:r>
              <a:rPr lang="en-US" sz="2200" b="1" dirty="0" smtClean="0">
                <a:solidFill>
                  <a:schemeClr val="tx1"/>
                </a:solidFill>
              </a:rPr>
              <a:t>PROYECTO DE APOYO NUTRICIONAL EN EL COLEGIO DE MAWENI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s-ES" sz="2200" dirty="0" smtClean="0">
                <a:solidFill>
                  <a:schemeClr val="tx1"/>
                </a:solidFill>
              </a:rPr>
              <a:t>Páginas 20- 22)</a:t>
            </a:r>
            <a:endParaRPr lang="es-ES" sz="2200" b="1" dirty="0">
              <a:solidFill>
                <a:schemeClr val="tx1"/>
              </a:solidFill>
            </a:endParaRPr>
          </a:p>
          <a:p>
            <a:pPr algn="just"/>
            <a:endParaRPr lang="es-ES" sz="2200" dirty="0" smtClean="0">
              <a:solidFill>
                <a:schemeClr val="tx1"/>
              </a:solidFill>
            </a:endParaRPr>
          </a:p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V. PRESUPUESTO DEL PROYECTO </a:t>
            </a:r>
            <a:r>
              <a:rPr lang="es-ES" sz="2200" dirty="0" smtClean="0">
                <a:solidFill>
                  <a:schemeClr val="tx1"/>
                </a:solidFill>
              </a:rPr>
              <a:t>(Página 23)</a:t>
            </a:r>
            <a:endParaRPr lang="es-ES" sz="2200" dirty="0">
              <a:solidFill>
                <a:schemeClr val="tx1"/>
              </a:solidFill>
            </a:endParaRPr>
          </a:p>
          <a:p>
            <a:pPr algn="just"/>
            <a:endParaRPr lang="es-ES" sz="2200" dirty="0" smtClean="0">
              <a:solidFill>
                <a:schemeClr val="tx1"/>
              </a:solidFill>
            </a:endParaRPr>
          </a:p>
          <a:p>
            <a:pPr algn="just"/>
            <a:r>
              <a:rPr lang="es-ES" sz="2200" b="1" dirty="0" smtClean="0">
                <a:solidFill>
                  <a:schemeClr val="tx1"/>
                </a:solidFill>
              </a:rPr>
              <a:t>VI: DIFUSIÓN Y ENLACES DE INTERÉS </a:t>
            </a:r>
            <a:r>
              <a:rPr lang="es-ES" sz="2200" dirty="0" smtClean="0">
                <a:solidFill>
                  <a:schemeClr val="tx1"/>
                </a:solidFill>
              </a:rPr>
              <a:t>(Página 24)</a:t>
            </a:r>
          </a:p>
          <a:p>
            <a:endParaRPr lang="es-ES" sz="2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Picture 3" descr="C:\Users\Holly\Desktop\ANIDAN\Microproyectos\MANDA MAWENI\Fotografía, Alimentando esperanzas, estado sobre la ayuda de Uji, vol 1\small photos\m_IMG_80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12" y="4069817"/>
            <a:ext cx="1871688" cy="28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72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IV. </a:t>
            </a:r>
            <a:r>
              <a:rPr lang="en-US" sz="2400" b="1" dirty="0" smtClean="0"/>
              <a:t>PROYECTO DE APOYO NUTRICIONAL </a:t>
            </a:r>
          </a:p>
          <a:p>
            <a:pPr algn="ctr"/>
            <a:r>
              <a:rPr lang="en-US" sz="2400" b="1" dirty="0" smtClean="0"/>
              <a:t>EN EL COLEGIO DE MAWENI </a:t>
            </a:r>
            <a:endParaRPr lang="en-U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3076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1725880"/>
            <a:ext cx="4226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Promover y hacer posible que todos los niños de </a:t>
            </a:r>
            <a:r>
              <a:rPr lang="es-ES" dirty="0" err="1" smtClean="0"/>
              <a:t>Maweni</a:t>
            </a:r>
            <a:r>
              <a:rPr lang="es-ES" dirty="0" smtClean="0"/>
              <a:t> puedan ir al colegio y tengan acceso a una educación que les permita incrementar sus oportunidades de alcanzar un futuro digno. </a:t>
            </a:r>
          </a:p>
          <a:p>
            <a:pPr algn="just"/>
            <a:r>
              <a:rPr lang="es-ES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Fomentar la educación de los niños locales proporcionándoles algo de comida como la papilla nutritiva llamada “</a:t>
            </a:r>
            <a:r>
              <a:rPr lang="es-ES" dirty="0" err="1" smtClean="0"/>
              <a:t>Uji</a:t>
            </a:r>
            <a:r>
              <a:rPr lang="es-ES" dirty="0" smtClean="0"/>
              <a:t>”. Ofreciendo el </a:t>
            </a:r>
            <a:r>
              <a:rPr lang="es-ES" dirty="0" err="1" smtClean="0"/>
              <a:t>uji</a:t>
            </a:r>
            <a:r>
              <a:rPr lang="es-ES" dirty="0" smtClean="0"/>
              <a:t> a estos niños ha provocado un aumento en la demanda de alumnos en el colegio, y muchos de ellos atienden a clase en lugar de estar trabajando con los adultos. </a:t>
            </a:r>
            <a:endParaRPr lang="es-ES" dirty="0"/>
          </a:p>
        </p:txBody>
      </p:sp>
      <p:pic>
        <p:nvPicPr>
          <p:cNvPr id="4098" name="Picture 2" descr="C:\Users\Holly\Desktop\Fotos Anidan\Manda Maweni\IMG_2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383" y="2348880"/>
            <a:ext cx="4573617" cy="30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995936" y="1484784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Este proyecto pretende colaborar con el pueblo de </a:t>
            </a:r>
            <a:r>
              <a:rPr lang="es-ES" dirty="0" err="1"/>
              <a:t>Maweni</a:t>
            </a:r>
            <a:r>
              <a:rPr lang="es-ES" dirty="0"/>
              <a:t> en la prestación de un apoyo nutricional a los niños que se encuentran </a:t>
            </a:r>
            <a:r>
              <a:rPr lang="es-ES" dirty="0" smtClean="0"/>
              <a:t>estudiando en la escuela durante los 9 meses que tienen clase.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 papilla nutritiva llamada </a:t>
            </a:r>
            <a:r>
              <a:rPr lang="es-ES" dirty="0"/>
              <a:t>"</a:t>
            </a:r>
            <a:r>
              <a:rPr lang="es-ES" dirty="0" err="1"/>
              <a:t>Uji</a:t>
            </a:r>
            <a:r>
              <a:rPr lang="es-ES" dirty="0"/>
              <a:t>" se ha dado a 82 niños en la aldea de </a:t>
            </a:r>
            <a:r>
              <a:rPr lang="es-ES" dirty="0" err="1"/>
              <a:t>Maweni</a:t>
            </a:r>
            <a:r>
              <a:rPr lang="es-ES" dirty="0"/>
              <a:t> para que puedan tener los nutrientes que necesitan para su desarrollo físico e intelectual hasta el final de 2014.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Continuar con este proyecto </a:t>
            </a:r>
            <a:r>
              <a:rPr lang="es-ES" dirty="0" smtClean="0"/>
              <a:t>supone seguir </a:t>
            </a:r>
            <a:r>
              <a:rPr lang="es-ES" dirty="0"/>
              <a:t>cambiando las vidas de estos niños y darles la oportunidad de acceder a  </a:t>
            </a:r>
            <a:r>
              <a:rPr lang="es-ES" dirty="0" smtClean="0"/>
              <a:t>una </a:t>
            </a:r>
            <a:r>
              <a:rPr lang="es-ES" dirty="0"/>
              <a:t>educación</a:t>
            </a:r>
            <a:r>
              <a:rPr lang="es-ES" dirty="0" smtClean="0"/>
              <a:t>.</a:t>
            </a:r>
          </a:p>
        </p:txBody>
      </p:sp>
      <p:pic>
        <p:nvPicPr>
          <p:cNvPr id="7" name="Picture 2" descr="C:\Users\Holly\Desktop\Fotos Anidan\Manda Maweni\IMG_2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57515" y="1949803"/>
            <a:ext cx="4962487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63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67545" y="731940"/>
            <a:ext cx="6516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Con el fin de proporcionar esta necesidad básica y para aquellos que </a:t>
            </a:r>
            <a:r>
              <a:rPr lang="es-ES" dirty="0" smtClean="0"/>
              <a:t>toman el </a:t>
            </a:r>
            <a:r>
              <a:rPr lang="es-ES" dirty="0" err="1" smtClean="0"/>
              <a:t>Uji</a:t>
            </a:r>
            <a:r>
              <a:rPr lang="es-ES" dirty="0" smtClean="0"/>
              <a:t> en la </a:t>
            </a:r>
            <a:r>
              <a:rPr lang="es-ES" dirty="0"/>
              <a:t>escuela este proyecto incluye todos los días</a:t>
            </a:r>
            <a:r>
              <a:rPr lang="es-ES" dirty="0" smtClean="0"/>
              <a:t>:</a:t>
            </a:r>
          </a:p>
          <a:p>
            <a:pPr algn="just"/>
            <a:endParaRPr lang="es-ES" dirty="0"/>
          </a:p>
          <a:p>
            <a:pPr algn="just" fontAlgn="base"/>
            <a:r>
              <a:rPr lang="es-ES" dirty="0"/>
              <a:t>• </a:t>
            </a:r>
            <a:r>
              <a:rPr lang="es-ES" dirty="0" smtClean="0"/>
              <a:t>Un kilo y medio de avena(1 </a:t>
            </a:r>
            <a:r>
              <a:rPr lang="es-ES" dirty="0"/>
              <a:t>½ kg)</a:t>
            </a:r>
          </a:p>
          <a:p>
            <a:pPr algn="just" fontAlgn="base"/>
            <a:r>
              <a:rPr lang="es-ES" dirty="0"/>
              <a:t>• </a:t>
            </a:r>
            <a:r>
              <a:rPr lang="es-ES" dirty="0" smtClean="0"/>
              <a:t>Dos kilos de </a:t>
            </a:r>
            <a:r>
              <a:rPr lang="es-ES" dirty="0" err="1" smtClean="0"/>
              <a:t>Maziwa</a:t>
            </a:r>
            <a:r>
              <a:rPr lang="es-ES" dirty="0" smtClean="0"/>
              <a:t> (leche) </a:t>
            </a:r>
            <a:r>
              <a:rPr lang="es-ES" dirty="0"/>
              <a:t>(2kg)</a:t>
            </a:r>
          </a:p>
          <a:p>
            <a:pPr algn="just" fontAlgn="base"/>
            <a:r>
              <a:rPr lang="es-ES" dirty="0"/>
              <a:t>• </a:t>
            </a:r>
            <a:r>
              <a:rPr lang="es-ES" dirty="0" smtClean="0"/>
              <a:t>Dos kilos y medio de azúcar(2</a:t>
            </a:r>
            <a:r>
              <a:rPr lang="es-ES" dirty="0"/>
              <a:t>  ½ kg</a:t>
            </a:r>
            <a:r>
              <a:rPr lang="es-ES" dirty="0" smtClean="0"/>
              <a:t>)</a:t>
            </a:r>
          </a:p>
          <a:p>
            <a:pPr algn="just" fontAlgn="base"/>
            <a:endParaRPr lang="es-ES" dirty="0"/>
          </a:p>
          <a:p>
            <a:endParaRPr lang="es-ES" dirty="0"/>
          </a:p>
        </p:txBody>
      </p:sp>
      <p:pic>
        <p:nvPicPr>
          <p:cNvPr id="6" name="Picture 2" descr="C:\Users\Holly\Desktop\Fotos Anidan\Manda Maweni\IMG_29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47550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76056" y="2847550"/>
            <a:ext cx="3816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Cada semana, desde enero de 2014, un </a:t>
            </a:r>
            <a:r>
              <a:rPr lang="es-ES" dirty="0" smtClean="0"/>
              <a:t>grupo representativo </a:t>
            </a:r>
            <a:r>
              <a:rPr lang="es-ES" dirty="0"/>
              <a:t>del pueblo </a:t>
            </a:r>
            <a:r>
              <a:rPr lang="es-ES" dirty="0" smtClean="0"/>
              <a:t>se encarga de recoger </a:t>
            </a:r>
            <a:r>
              <a:rPr lang="es-ES" dirty="0"/>
              <a:t>la provisión semanal y una mujer es la encargada de cocinar </a:t>
            </a:r>
            <a:r>
              <a:rPr lang="es-ES" dirty="0" smtClean="0"/>
              <a:t>la papilla.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Dar un apoyo nutricional para los niños con una papilla nutricional y la </a:t>
            </a:r>
            <a:r>
              <a:rPr lang="es-ES" dirty="0" smtClean="0"/>
              <a:t>leche asegurará </a:t>
            </a:r>
            <a:r>
              <a:rPr lang="es-ES" dirty="0"/>
              <a:t>su capacidad de concentrarse, y la fuerza de su estado físico y mental.</a:t>
            </a:r>
          </a:p>
        </p:txBody>
      </p:sp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5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619672" y="719798"/>
            <a:ext cx="5688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V. </a:t>
            </a:r>
            <a:r>
              <a:rPr lang="es-ES" sz="2400" b="1" dirty="0" smtClean="0"/>
              <a:t>PRESUPUESTO DEL PROYECTO  </a:t>
            </a:r>
            <a:endParaRPr lang="es-ES" sz="24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99443"/>
              </p:ext>
            </p:extLst>
          </p:nvPr>
        </p:nvGraphicFramePr>
        <p:xfrm>
          <a:off x="251520" y="1772816"/>
          <a:ext cx="8690868" cy="2988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1147"/>
                <a:gridCol w="1237257"/>
                <a:gridCol w="1152933"/>
                <a:gridCol w="845484"/>
                <a:gridCol w="1581919"/>
                <a:gridCol w="1152128"/>
              </a:tblGrid>
              <a:tr h="756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Coste</a:t>
                      </a:r>
                      <a:r>
                        <a:rPr lang="es-ES" sz="1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Papilla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MES</a:t>
                      </a:r>
                      <a:r>
                        <a:rPr lang="es-ES" sz="18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KSH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MES</a:t>
                      </a:r>
                      <a:r>
                        <a:rPr lang="es-ES" sz="18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EURO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MESES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  <a:latin typeface="+mn-lt"/>
                        </a:rPr>
                        <a:t>TOTAL </a:t>
                      </a:r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AÑO </a:t>
                      </a:r>
                    </a:p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EURO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AÑO DÓLAR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Ingredientes Papilla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35100 SH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319,09€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2871,82€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3673,25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Salario cocinera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3000 SH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27,27€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 smtClean="0">
                          <a:effectLst/>
                          <a:latin typeface="+mn-lt"/>
                        </a:rPr>
                        <a:t>245,45€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313,95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IMPORTE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  <a:latin typeface="+mn-lt"/>
                        </a:rPr>
                        <a:t>3117,27€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3987,2USD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4311"/>
              </p:ext>
            </p:extLst>
          </p:nvPr>
        </p:nvGraphicFramePr>
        <p:xfrm>
          <a:off x="1415987" y="530120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r>
                        <a:rPr lang="es-ES" baseline="0" dirty="0" smtClean="0"/>
                        <a:t> NIÑOS Y NIÑAS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82 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 DE CAMBIO USD/KSH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86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51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5213"/>
            <a:ext cx="7427168" cy="1143000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  <a:ea typeface="+mn-ea"/>
                <a:cs typeface="+mn-cs"/>
              </a:rPr>
              <a:t>VI: </a:t>
            </a:r>
            <a:r>
              <a:rPr lang="es-ES" sz="2400" b="1" dirty="0" smtClean="0">
                <a:latin typeface="+mn-lt"/>
                <a:ea typeface="+mn-ea"/>
                <a:cs typeface="+mn-cs"/>
              </a:rPr>
              <a:t>DIFUSIÓN Y ENLACES DE INTERÉS</a:t>
            </a:r>
            <a:endParaRPr lang="es-ES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 dirty="0"/>
          </a:p>
        </p:txBody>
      </p:sp>
      <p:pic>
        <p:nvPicPr>
          <p:cNvPr id="6" name="Picture 2" descr="C:\Users\Holly\Desktop\ANIDAN\Microproyectos\MANDA MAWENI\Fotografía, Alimentando esperanzas, estado sobre la ayuda de Uji, vol 1\small photos\m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032" y="4393905"/>
            <a:ext cx="3717120" cy="24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10864" y="126876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través de Facebook, Twitter y es nuestra plataforma </a:t>
            </a:r>
            <a:r>
              <a:rPr lang="es-ES" b="1" dirty="0" smtClean="0"/>
              <a:t>www.anidan.org</a:t>
            </a:r>
            <a:r>
              <a:rPr lang="es-ES" dirty="0" smtClean="0"/>
              <a:t> es posible obtener mayor información acerca de nuestros proyectos en </a:t>
            </a:r>
            <a:r>
              <a:rPr lang="es-ES" dirty="0" err="1" smtClean="0"/>
              <a:t>Lamu</a:t>
            </a:r>
            <a:r>
              <a:rPr lang="es-ES" dirty="0" smtClean="0"/>
              <a:t>. </a:t>
            </a:r>
            <a:endParaRPr lang="es-ES" dirty="0"/>
          </a:p>
          <a:p>
            <a:endParaRPr lang="es-ES" dirty="0"/>
          </a:p>
          <a:p>
            <a:pPr algn="ctr"/>
            <a:r>
              <a:rPr lang="es-ES" u="sng" dirty="0" smtClean="0"/>
              <a:t>Publicaciones: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“</a:t>
            </a:r>
            <a:r>
              <a:rPr lang="es-ES" dirty="0" err="1"/>
              <a:t>Let</a:t>
            </a:r>
            <a:r>
              <a:rPr lang="es-ES" dirty="0"/>
              <a:t> me </a:t>
            </a:r>
            <a:r>
              <a:rPr lang="es-ES" dirty="0" err="1"/>
              <a:t>Dream</a:t>
            </a:r>
            <a:r>
              <a:rPr lang="es-ES" dirty="0"/>
              <a:t>” </a:t>
            </a:r>
            <a:r>
              <a:rPr lang="es-ES" dirty="0" smtClean="0"/>
              <a:t>Documental: </a:t>
            </a:r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goo.gl/gp67Dr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¡Esto </a:t>
            </a:r>
            <a:r>
              <a:rPr lang="es-ES" dirty="0"/>
              <a:t>es </a:t>
            </a:r>
            <a:r>
              <a:rPr lang="es-ES" dirty="0" smtClean="0"/>
              <a:t>Anidan! </a:t>
            </a:r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goo.gl/YIB4v2</a:t>
            </a:r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/>
              <a:t>Anidan página web: </a:t>
            </a:r>
            <a:r>
              <a:rPr lang="es-ES" u="sng" dirty="0">
                <a:hlinkClick r:id="rId6"/>
              </a:rPr>
              <a:t>http://www.anidan.org/es/en-los-medios</a:t>
            </a:r>
            <a:endParaRPr lang="es-ES" u="sng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" name="Picture 3" descr="F:\firma mail\4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03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lly\Desktop\ANIDAN\Microproyectos\MANDA MAWENI\Fotografía, Alimentando esperanzas, estado sobre la ayuda de Uji, vol 1\small photos\m_IMG_8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" y="0"/>
            <a:ext cx="9155345" cy="68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896063" y="332655"/>
            <a:ext cx="3384376" cy="15841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059833" y="71969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¡MUCHAS GRACIAS!</a:t>
            </a:r>
          </a:p>
          <a:p>
            <a:r>
              <a:rPr lang="es-ES" sz="2800" dirty="0" smtClean="0"/>
              <a:t>    ASANTE SANA</a:t>
            </a:r>
            <a:endParaRPr lang="es-ES" sz="2800" dirty="0"/>
          </a:p>
        </p:txBody>
      </p:sp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57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35696" y="562372"/>
            <a:ext cx="5184576" cy="72008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/>
              <a:t>I. QUÉ ES LA ONG ANIDAN KENYA</a:t>
            </a:r>
            <a:endParaRPr lang="es-ES" b="1" dirty="0"/>
          </a:p>
        </p:txBody>
      </p:sp>
      <p:pic>
        <p:nvPicPr>
          <p:cNvPr id="2051" name="Picture 3" descr="C:\Users\Holly\Desktop\ANIDAN\Microproyectos\HTC\2-1-8-SHAMBA 11ªIMG_5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93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6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55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QUÉ ES ANIDAN 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715" y="1110614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200" dirty="0"/>
              <a:t>ANIDAN fue legalmente constituida en 2002 por Rafael </a:t>
            </a:r>
            <a:r>
              <a:rPr lang="es-ES" sz="2200" dirty="0" err="1"/>
              <a:t>Selas</a:t>
            </a:r>
            <a:r>
              <a:rPr lang="es-ES" sz="2200" dirty="0"/>
              <a:t> con la ayuda de su familia y amigos con el objetivo de abrir una Casa de Acogida para niños desfavorecidos o los que no tienen unas raíces familiares que les proporcionen sus necesidades básicas. De esta manera ANIDAN brinda especial atención a su alimentación, salud y educación.</a:t>
            </a:r>
          </a:p>
          <a:p>
            <a:pPr marL="0" indent="0" algn="just">
              <a:buNone/>
            </a:pPr>
            <a:r>
              <a:rPr lang="en-US" sz="2400" dirty="0" smtClean="0"/>
              <a:t>                        </a:t>
            </a:r>
            <a:endParaRPr lang="es-ES" sz="2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7170" name="Picture 2" descr="C:\Users\Holly\Desktop\ANIDAN\Microproyectos\HTC\1DSC008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806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11960" y="3427593"/>
            <a:ext cx="44644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Su principal </a:t>
            </a:r>
            <a:r>
              <a:rPr lang="en-US" sz="2200" dirty="0" err="1"/>
              <a:t>compromiso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el de </a:t>
            </a:r>
            <a:r>
              <a:rPr lang="en-US" sz="2200" dirty="0" err="1"/>
              <a:t>acoger</a:t>
            </a:r>
            <a:r>
              <a:rPr lang="en-US" sz="2200" dirty="0"/>
              <a:t> a </a:t>
            </a:r>
            <a:r>
              <a:rPr lang="en-US" sz="2200" dirty="0" err="1"/>
              <a:t>niños</a:t>
            </a:r>
            <a:r>
              <a:rPr lang="en-US" sz="2200" dirty="0"/>
              <a:t> </a:t>
            </a:r>
            <a:r>
              <a:rPr lang="en-US" sz="2200" dirty="0" err="1"/>
              <a:t>huérfanos</a:t>
            </a:r>
            <a:r>
              <a:rPr lang="en-US" sz="2200" dirty="0"/>
              <a:t> o </a:t>
            </a:r>
            <a:r>
              <a:rPr lang="en-US" sz="2200" dirty="0" err="1"/>
              <a:t>abandonados</a:t>
            </a:r>
            <a:r>
              <a:rPr lang="en-US" sz="2200" dirty="0"/>
              <a:t>  </a:t>
            </a:r>
            <a:r>
              <a:rPr lang="en-US" sz="2200" dirty="0" err="1"/>
              <a:t>además</a:t>
            </a:r>
            <a:r>
              <a:rPr lang="en-US" sz="2200" dirty="0"/>
              <a:t> de </a:t>
            </a:r>
            <a:r>
              <a:rPr lang="en-US" sz="2200" dirty="0" err="1"/>
              <a:t>aquellos</a:t>
            </a:r>
            <a:r>
              <a:rPr lang="en-US" sz="2200" dirty="0"/>
              <a:t> </a:t>
            </a:r>
            <a:r>
              <a:rPr lang="en-US" sz="2200" dirty="0" err="1"/>
              <a:t>que</a:t>
            </a:r>
            <a:r>
              <a:rPr lang="en-US" sz="2200" dirty="0"/>
              <a:t> </a:t>
            </a:r>
            <a:r>
              <a:rPr lang="en-US" sz="2200" dirty="0" err="1"/>
              <a:t>provienen</a:t>
            </a:r>
            <a:r>
              <a:rPr lang="en-US" sz="2200" dirty="0"/>
              <a:t> de </a:t>
            </a:r>
            <a:r>
              <a:rPr lang="en-US" sz="2200" dirty="0" err="1"/>
              <a:t>familias</a:t>
            </a:r>
            <a:r>
              <a:rPr lang="en-US" sz="2200" dirty="0"/>
              <a:t> </a:t>
            </a:r>
            <a:r>
              <a:rPr lang="en-US" sz="2200" dirty="0" err="1"/>
              <a:t>disfuncionales</a:t>
            </a:r>
            <a:r>
              <a:rPr lang="en-US" sz="2200" dirty="0"/>
              <a:t>, </a:t>
            </a:r>
            <a:r>
              <a:rPr lang="en-US" sz="2200" dirty="0" err="1"/>
              <a:t>ofreciéndoles</a:t>
            </a:r>
            <a:r>
              <a:rPr lang="en-US" sz="2200" dirty="0"/>
              <a:t> el material </a:t>
            </a:r>
            <a:r>
              <a:rPr lang="en-US" sz="2200" dirty="0" err="1"/>
              <a:t>básico</a:t>
            </a:r>
            <a:r>
              <a:rPr lang="en-US" sz="2200" dirty="0"/>
              <a:t> </a:t>
            </a:r>
            <a:r>
              <a:rPr lang="en-US" sz="2200" dirty="0" err="1"/>
              <a:t>necesario</a:t>
            </a:r>
            <a:r>
              <a:rPr lang="en-US" sz="2200" dirty="0"/>
              <a:t> y la </a:t>
            </a:r>
            <a:r>
              <a:rPr lang="en-US" sz="2200" dirty="0" err="1"/>
              <a:t>oportunidad</a:t>
            </a:r>
            <a:r>
              <a:rPr lang="en-US" sz="2200" dirty="0"/>
              <a:t> de </a:t>
            </a:r>
            <a:r>
              <a:rPr lang="en-US" sz="2200" dirty="0" err="1"/>
              <a:t>acceder</a:t>
            </a:r>
            <a:r>
              <a:rPr lang="en-US" sz="2200" dirty="0"/>
              <a:t> a </a:t>
            </a:r>
            <a:r>
              <a:rPr lang="en-US" sz="2200" dirty="0" err="1"/>
              <a:t>una</a:t>
            </a:r>
            <a:r>
              <a:rPr lang="en-US" sz="2200" dirty="0"/>
              <a:t> </a:t>
            </a:r>
            <a:r>
              <a:rPr lang="en-US" sz="2200" dirty="0" err="1"/>
              <a:t>educación</a:t>
            </a:r>
            <a:r>
              <a:rPr lang="en-US" sz="2200" dirty="0"/>
              <a:t>.</a:t>
            </a:r>
          </a:p>
          <a:p>
            <a:endParaRPr lang="es-ES" dirty="0"/>
          </a:p>
        </p:txBody>
      </p:sp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30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/>
              <a:t>¿DÓNDE TRABAJAMOS?</a:t>
            </a:r>
            <a:endParaRPr lang="es-ES" sz="2400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829021" y="1334017"/>
            <a:ext cx="8190744" cy="4524342"/>
            <a:chOff x="829021" y="1334017"/>
            <a:chExt cx="8190744" cy="4524342"/>
          </a:xfrm>
        </p:grpSpPr>
        <p:pic>
          <p:nvPicPr>
            <p:cNvPr id="12" name="Imagem 1" descr="G:\Anidan\526858_4631669408999_227899260_n1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715" y="1896524"/>
              <a:ext cx="4210050" cy="2717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Imagen 17" descr="C:\Users\Jesus\Desktop\ANIDAN\RM\africa lamu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FFFF"/>
                </a:clrFrom>
                <a:clrTo>
                  <a:srgbClr val="00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21" y="1334017"/>
              <a:ext cx="3806241" cy="45243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lecha curvada hacia la izquierda 19"/>
            <p:cNvSpPr>
              <a:spLocks noChangeArrowheads="1"/>
            </p:cNvSpPr>
            <p:nvPr/>
          </p:nvSpPr>
          <p:spPr bwMode="auto">
            <a:xfrm rot="15632344">
              <a:off x="5421472" y="775648"/>
              <a:ext cx="817002" cy="4146221"/>
            </a:xfrm>
            <a:prstGeom prst="curvedLeftArrow">
              <a:avLst>
                <a:gd name="adj1" fmla="val 25001"/>
                <a:gd name="adj2" fmla="val 50002"/>
                <a:gd name="adj3" fmla="val 20370"/>
              </a:avLst>
            </a:prstGeom>
            <a:solidFill>
              <a:srgbClr val="FF0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4809715" y="4731627"/>
            <a:ext cx="4113201" cy="17217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292080" y="1556792"/>
            <a:ext cx="283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DISTRITO DE LAMU (KENIA)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6528" y="4719290"/>
            <a:ext cx="381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Situado en la costa nororiental de Kenia, el distrito de </a:t>
            </a:r>
            <a:r>
              <a:rPr lang="es-ES" dirty="0" err="1"/>
              <a:t>Lamu</a:t>
            </a:r>
            <a:r>
              <a:rPr lang="es-ES" dirty="0"/>
              <a:t> cuenta con una población de 120.000 habitantes, la mitad de ellos viven en Amu, donde se realizan nuestros proyectos</a:t>
            </a:r>
            <a:r>
              <a:rPr lang="es-ES" dirty="0" smtClean="0"/>
              <a:t>. Este proyecto se sitúa en la isla de Manda.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4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69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255" y="183778"/>
            <a:ext cx="8229600" cy="940966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MISIÓN 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92" y="1268760"/>
            <a:ext cx="4011308" cy="4680519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sz="2200" dirty="0"/>
              <a:t>La misión de la Casa de Acogida es la de ofrecer un cuidado integral de cada niño admitido, </a:t>
            </a:r>
            <a:r>
              <a:rPr lang="es-ES" sz="2200" dirty="0"/>
              <a:t>proporcionándoles alimentación, atención médica, ropa y otras necesidades básicas además de dar alojamiento a más de la mitad de ellos. </a:t>
            </a:r>
          </a:p>
          <a:p>
            <a:pPr marL="0" indent="0" algn="just">
              <a:buNone/>
            </a:pPr>
            <a:endParaRPr lang="es-ES_tradnl" sz="2200" dirty="0" smtClean="0"/>
          </a:p>
          <a:p>
            <a:pPr algn="just"/>
            <a:r>
              <a:rPr lang="es-ES" sz="2200" dirty="0"/>
              <a:t>Asimismo proporciona atención médica gratuita en el hospital, no sólo para los niños sino para el resto de la población del distrito de </a:t>
            </a:r>
            <a:r>
              <a:rPr lang="es-ES" sz="2200" dirty="0" err="1"/>
              <a:t>Lamu</a:t>
            </a:r>
            <a:r>
              <a:rPr lang="es-ES" sz="2200" dirty="0"/>
              <a:t>. </a:t>
            </a:r>
            <a:endParaRPr lang="es-ES" sz="2200" dirty="0" smtClean="0"/>
          </a:p>
          <a:p>
            <a:pPr algn="just"/>
            <a:endParaRPr lang="es-ES" sz="2400" dirty="0"/>
          </a:p>
          <a:p>
            <a:pPr marL="0" indent="0" algn="just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6" name="Picture 3" descr="F:\firma mail\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lly\Desktop\Fotos Anidan\Fotos bonitas\1. La Samba (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45" y="990643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639" y="3857585"/>
            <a:ext cx="45058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Nuestro objetivo es garantizar la educación y la atención de 250 niños en la Casa de Acogida, la prestación de apoyo a las familias más desfavorecidas y promover el desarrollo local a través de un programa de microcréditos para mujeres.</a:t>
            </a:r>
          </a:p>
          <a:p>
            <a:pPr algn="just"/>
            <a:endParaRPr lang="es-ES" dirty="0"/>
          </a:p>
        </p:txBody>
      </p:sp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4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24743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VISIÓN</a:t>
            </a:r>
            <a:endParaRPr lang="es-ES" sz="24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81205" y="4149105"/>
            <a:ext cx="8363272" cy="22322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8000" dirty="0" smtClean="0"/>
              <a:t>Trabajamos </a:t>
            </a:r>
            <a:r>
              <a:rPr lang="es-ES" sz="8000" dirty="0"/>
              <a:t>para mejorar la vida de los niños desfavorecidos en </a:t>
            </a:r>
            <a:r>
              <a:rPr lang="es-ES" sz="8000" dirty="0" err="1"/>
              <a:t>Lamu</a:t>
            </a:r>
            <a:r>
              <a:rPr lang="es-ES" sz="8000" dirty="0"/>
              <a:t>, dándoles un hogar, atención sanitaria y una educación de calidad para que tengan la oportunidad de obtener una formación</a:t>
            </a:r>
            <a:r>
              <a:rPr lang="es-ES" sz="8000" dirty="0" smtClean="0"/>
              <a:t>.</a:t>
            </a:r>
            <a:endParaRPr lang="es-ES" sz="8000" dirty="0"/>
          </a:p>
          <a:p>
            <a:pPr marL="0" indent="0" algn="just">
              <a:buNone/>
            </a:pPr>
            <a:r>
              <a:rPr lang="es-ES" sz="8000" dirty="0"/>
              <a:t>Así, en el día de mañana podrán ser capaces de valerse por sí mismos y aportar sus capacidades y habilidades a su entorno. Incluso podrán ayudar en el desarrollo socioeconómico de </a:t>
            </a:r>
            <a:r>
              <a:rPr lang="es-ES" sz="8000" dirty="0" err="1"/>
              <a:t>Lamu</a:t>
            </a:r>
            <a:r>
              <a:rPr lang="es-ES" sz="8000" dirty="0"/>
              <a:t> e incrementar sus posibilidades de tener una vida digna. 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3" descr="C:\Users\Holly\Desktop\ANIDAN\Microproyectos\HTC\home-slide-cas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59" y="764704"/>
            <a:ext cx="91440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8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5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lly\Desktop\Fotos Anidan\Shelter\Reducidas\2013 11 COMEDOR (5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618" y="1154750"/>
            <a:ext cx="3668514" cy="52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lly\Desktop\Fotos Anidan\Shelter\Reducidas\2013 11 GUARDERÍA (11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014" y="1149114"/>
            <a:ext cx="6101986" cy="53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Elipse"/>
          <p:cNvSpPr/>
          <p:nvPr/>
        </p:nvSpPr>
        <p:spPr>
          <a:xfrm>
            <a:off x="3049170" y="903207"/>
            <a:ext cx="2880320" cy="1237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¿QUÉ HACE ANIDAN?</a:t>
            </a:r>
            <a:endParaRPr lang="es-ES" sz="2400" b="1" dirty="0"/>
          </a:p>
        </p:txBody>
      </p:sp>
      <p:sp>
        <p:nvSpPr>
          <p:cNvPr id="10" name="9 Elipse"/>
          <p:cNvSpPr/>
          <p:nvPr/>
        </p:nvSpPr>
        <p:spPr>
          <a:xfrm>
            <a:off x="379390" y="1256672"/>
            <a:ext cx="2378821" cy="994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203848" y="1321733"/>
            <a:ext cx="25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   CASA DE ACOGIDA</a:t>
            </a:r>
            <a:endParaRPr lang="es-ES" sz="2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23407" y="1428000"/>
            <a:ext cx="223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Proyecto de Alimentación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569001" y="1721843"/>
            <a:ext cx="2566424" cy="1363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569001" y="1884978"/>
            <a:ext cx="257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EDUCACIÓN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Desde Educación Infantil hasta Estudios Superiores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30" name="29 Flecha izquierda, derecha y arriba"/>
          <p:cNvSpPr/>
          <p:nvPr/>
        </p:nvSpPr>
        <p:spPr>
          <a:xfrm rot="10800000">
            <a:off x="3955903" y="1884976"/>
            <a:ext cx="967228" cy="6799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3042014" y="4708087"/>
            <a:ext cx="3762234" cy="174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Acogida</a:t>
            </a:r>
            <a:r>
              <a:rPr lang="en-US" dirty="0"/>
              <a:t> de </a:t>
            </a:r>
            <a:r>
              <a:rPr lang="en-US" dirty="0" err="1"/>
              <a:t>niños</a:t>
            </a:r>
            <a:r>
              <a:rPr lang="en-US" dirty="0"/>
              <a:t> y </a:t>
            </a:r>
            <a:r>
              <a:rPr lang="en-US" dirty="0" err="1"/>
              <a:t>niñas</a:t>
            </a:r>
            <a:r>
              <a:rPr lang="en-US" dirty="0"/>
              <a:t> sin </a:t>
            </a:r>
            <a:r>
              <a:rPr lang="en-US" dirty="0" err="1"/>
              <a:t>familia</a:t>
            </a:r>
            <a:r>
              <a:rPr lang="en-US" dirty="0"/>
              <a:t>, </a:t>
            </a:r>
            <a:r>
              <a:rPr lang="en-US" dirty="0" err="1"/>
              <a:t>abandonados</a:t>
            </a:r>
            <a:r>
              <a:rPr lang="en-US" dirty="0"/>
              <a:t> o </a:t>
            </a:r>
            <a:r>
              <a:rPr lang="en-US" dirty="0" err="1"/>
              <a:t>creciendo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entorno</a:t>
            </a:r>
            <a:r>
              <a:rPr lang="en-US" dirty="0"/>
              <a:t> </a:t>
            </a:r>
            <a:r>
              <a:rPr lang="en-US" dirty="0" err="1"/>
              <a:t>dañino</a:t>
            </a:r>
            <a:r>
              <a:rPr lang="en-US" dirty="0"/>
              <a:t> o </a:t>
            </a:r>
            <a:r>
              <a:rPr lang="en-US" dirty="0" err="1"/>
              <a:t>peligroso</a:t>
            </a:r>
            <a:r>
              <a:rPr lang="en-US" dirty="0"/>
              <a:t>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7" name="Picture 3" descr="F:\firma mail\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64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lly\Desktop\ANIDAN\Microproyectos\HTC\home-slide-c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06" y="1124744"/>
            <a:ext cx="9144000" cy="44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059831" y="404664"/>
            <a:ext cx="2880320" cy="1237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392077" y="539120"/>
            <a:ext cx="221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HOSPITAL PEDIÁTRICO PABLO HORSTMANN </a:t>
            </a:r>
          </a:p>
        </p:txBody>
      </p:sp>
      <p:sp>
        <p:nvSpPr>
          <p:cNvPr id="6" name="5 Elipse"/>
          <p:cNvSpPr/>
          <p:nvPr/>
        </p:nvSpPr>
        <p:spPr>
          <a:xfrm>
            <a:off x="6164502" y="1641827"/>
            <a:ext cx="2378821" cy="1165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146576" y="1883809"/>
            <a:ext cx="2378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14.000 niños al año tienen atención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médica </a:t>
            </a:r>
          </a:p>
        </p:txBody>
      </p:sp>
      <p:sp>
        <p:nvSpPr>
          <p:cNvPr id="11" name="10 Elipse"/>
          <p:cNvSpPr/>
          <p:nvPr/>
        </p:nvSpPr>
        <p:spPr>
          <a:xfrm>
            <a:off x="4983118" y="5324934"/>
            <a:ext cx="2880320" cy="1237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189386" y="3010136"/>
            <a:ext cx="2559077" cy="16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6405352" y="3277857"/>
            <a:ext cx="21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Visitas médicas para tratar a familias desfavorecidas de las zonas rurales</a:t>
            </a:r>
          </a:p>
        </p:txBody>
      </p:sp>
      <p:sp>
        <p:nvSpPr>
          <p:cNvPr id="19" name="18 Elipse"/>
          <p:cNvSpPr/>
          <p:nvPr/>
        </p:nvSpPr>
        <p:spPr>
          <a:xfrm>
            <a:off x="323528" y="4087538"/>
            <a:ext cx="2880320" cy="1237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20" name="Picture 3" descr="F:\firma mail\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0"/>
            <a:ext cx="1040882" cy="112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4521453"/>
            <a:ext cx="194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AYUDA A FAMILIAS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157027" y="5758849"/>
            <a:ext cx="261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APOYO A LA COMUNIDAD</a:t>
            </a:r>
            <a:endParaRPr lang="es-ES" dirty="0"/>
          </a:p>
        </p:txBody>
      </p:sp>
      <p:pic>
        <p:nvPicPr>
          <p:cNvPr id="15" name="Picture 2" descr="C:\Users\Holly\Desktop\ANIDAN 2014\Microproyectos\Family Assistant\proyecto amane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4708"/>
            <a:ext cx="2168898" cy="953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74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1779</Words>
  <Application>Microsoft Office PowerPoint</Application>
  <PresentationFormat>Presentación en pantalla (4:3)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PROYECTO DE APOYO NUTRICIONAL EN EL COLEGIO DE MAWENI, EN LA ISLA DE MANDA (DISTRITO DE LAMU, KENIA)</vt:lpstr>
      <vt:lpstr>CONTENIDO </vt:lpstr>
      <vt:lpstr>Presentación de PowerPoint</vt:lpstr>
      <vt:lpstr>QUÉ ES ANIDAN </vt:lpstr>
      <vt:lpstr>¿DÓNDE TRABAJAMOS?</vt:lpstr>
      <vt:lpstr>MISIÓN </vt:lpstr>
      <vt:lpstr>VISIÓN</vt:lpstr>
      <vt:lpstr>¿QUÉ HACE ANIDAN?</vt:lpstr>
      <vt:lpstr>Presentación de PowerPoint</vt:lpstr>
      <vt:lpstr>Presentación de PowerPoint</vt:lpstr>
      <vt:lpstr> II. COLABORADORES DE ANIDAN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VI: DIFUSIÓN Y ENLACES DE INTERÉS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CHILDREN AND GIVING THEM A CHANCE TO</dc:title>
  <dc:creator>Holly</dc:creator>
  <cp:lastModifiedBy>Marisa</cp:lastModifiedBy>
  <cp:revision>217</cp:revision>
  <dcterms:created xsi:type="dcterms:W3CDTF">2014-06-26T10:18:58Z</dcterms:created>
  <dcterms:modified xsi:type="dcterms:W3CDTF">2015-10-14T18:32:21Z</dcterms:modified>
</cp:coreProperties>
</file>